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6" r:id="rId3"/>
    <p:sldId id="322" r:id="rId4"/>
    <p:sldId id="333" r:id="rId5"/>
    <p:sldId id="339" r:id="rId6"/>
    <p:sldId id="324" r:id="rId7"/>
    <p:sldId id="328" r:id="rId8"/>
    <p:sldId id="258" r:id="rId9"/>
    <p:sldId id="347" r:id="rId10"/>
    <p:sldId id="348" r:id="rId11"/>
    <p:sldId id="349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51" r:id="rId22"/>
    <p:sldId id="375" r:id="rId23"/>
    <p:sldId id="376" r:id="rId24"/>
    <p:sldId id="377" r:id="rId25"/>
    <p:sldId id="378" r:id="rId26"/>
    <p:sldId id="352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87" r:id="rId36"/>
    <p:sldId id="388" r:id="rId37"/>
    <p:sldId id="389" r:id="rId38"/>
    <p:sldId id="390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5"/>
    <p:restoredTop sz="94628"/>
  </p:normalViewPr>
  <p:slideViewPr>
    <p:cSldViewPr snapToGrid="0">
      <p:cViewPr varScale="1">
        <p:scale>
          <a:sx n="119" d="100"/>
          <a:sy n="119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8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87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11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453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00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42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75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9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6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67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54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81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13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5578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605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8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396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94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821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281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2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892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58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143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8750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659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890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1219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943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5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8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0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084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65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E580-7753-4A49-A33B-594CBE236A84}" type="datetimeFigureOut">
              <a:rPr lang="ko-KR" altLang="en-US" smtClean="0"/>
              <a:t>2021. 7. 14.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2021/7/14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726821" y="2256882"/>
            <a:ext cx="6738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Object</a:t>
            </a:r>
            <a:r>
              <a:rPr kumimoji="0" lang="en-US" altLang="ko-KR" sz="5400" b="0" i="0" u="none" strike="noStrike" kern="1200" cap="none" spc="6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Detection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RCNN, YOLO</a:t>
            </a:r>
          </a:p>
        </p:txBody>
      </p:sp>
      <p:sp>
        <p:nvSpPr>
          <p:cNvPr id="7" name="슬라이드 1 형태 4">
            <a:extLst>
              <a:ext uri="{FF2B5EF4-FFF2-40B4-BE49-F238E27FC236}">
                <a16:creationId xmlns:a16="http://schemas.microsoft.com/office/drawing/2014/main" id="{7F9D4946-49D1-E54C-872F-C1976DB0D1B1}"/>
              </a:ext>
            </a:extLst>
          </p:cNvPr>
          <p:cNvSpPr txBox="1"/>
          <p:nvPr/>
        </p:nvSpPr>
        <p:spPr>
          <a:xfrm rot="21579859">
            <a:off x="4807306" y="5234317"/>
            <a:ext cx="31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Present 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Taehyeon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Kim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7543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방식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-single object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이미지 분류가 특징 벡터를 통해 분류만 했다면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앞으로는 분류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classification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뿐만 아니라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position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정보를 뽑는 작업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localization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도 동시에 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이러한 방식을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multi-task loss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해결함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9D767A-CBFB-C14A-A858-C5C01789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075" y="2122399"/>
            <a:ext cx="9211849" cy="44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966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97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방식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-multiple?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문제가 야기되지 않을까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E31062-F691-4541-9D2E-C2EBFAD29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82" y="1847805"/>
            <a:ext cx="9004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1164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974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Sliding window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일부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window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뽑으면서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객체 인지 문제를 품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E95D0-0CCA-684A-96C6-0C958864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0" y="1635646"/>
            <a:ext cx="108077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222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327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–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Sliding window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문제점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B7A9F00-D60F-DA48-B422-A3D230077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17021"/>
            <a:ext cx="103632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1926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884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Region 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proposal / selective search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C387AA-27D8-264B-AA31-464A3989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1333500"/>
            <a:ext cx="9779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966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5E51D0-C7D9-9440-84BA-2F0E96338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650" y="1708150"/>
            <a:ext cx="8394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399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3FD4B0-F947-0441-8151-D7D9FCB38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37" y="2700020"/>
            <a:ext cx="8902700" cy="2921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1FF874-4D2C-DE40-9F9C-7A3DCA48B176}"/>
              </a:ext>
            </a:extLst>
          </p:cNvPr>
          <p:cNvSpPr txBox="1"/>
          <p:nvPr/>
        </p:nvSpPr>
        <p:spPr>
          <a:xfrm>
            <a:off x="236668" y="1258645"/>
            <a:ext cx="120244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기존 이미지에서 영역을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추출해냄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2000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 정도임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추출한 영역을 같은 크기로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warp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시키는 작업을 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동일한 사이즈에 대해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 classification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하기 위함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6932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1FF874-4D2C-DE40-9F9C-7A3DCA48B176}"/>
              </a:ext>
            </a:extLst>
          </p:cNvPr>
          <p:cNvSpPr txBox="1"/>
          <p:nvPr/>
        </p:nvSpPr>
        <p:spPr>
          <a:xfrm>
            <a:off x="236668" y="1258645"/>
            <a:ext cx="63225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CNN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통과시킬 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사용할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개수는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N+1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+1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background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분류하는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위한 것임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751B49-EBED-B646-8421-959722BE2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2590426"/>
            <a:ext cx="82423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986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6315D6-F14B-B847-9839-C6BC7C40E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" y="1659372"/>
            <a:ext cx="10147300" cy="488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1FF874-4D2C-DE40-9F9C-7A3DCA48B176}"/>
              </a:ext>
            </a:extLst>
          </p:cNvPr>
          <p:cNvSpPr txBox="1"/>
          <p:nvPr/>
        </p:nvSpPr>
        <p:spPr>
          <a:xfrm>
            <a:off x="150606" y="1108038"/>
            <a:ext cx="80519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Bbox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reg: </a:t>
            </a:r>
            <a:r>
              <a:rPr kumimoji="1"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x,y,h,w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box position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예측</a:t>
            </a:r>
            <a:endParaRPr kumimoji="1"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SVM: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클래스 분류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(fully connected layer + </a:t>
            </a:r>
            <a:r>
              <a:rPr kumimoji="1"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softmax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도 충분히 가능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Transfer Learning on Backbone!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41A0B8-E7FD-5447-BF0E-CF17ACE177E3}"/>
              </a:ext>
            </a:extLst>
          </p:cNvPr>
          <p:cNvSpPr txBox="1"/>
          <p:nvPr/>
        </p:nvSpPr>
        <p:spPr>
          <a:xfrm>
            <a:off x="8832028" y="3324112"/>
            <a:ext cx="2909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solidFill>
                  <a:srgbClr val="FF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하지만 너무 느림</a:t>
            </a:r>
          </a:p>
        </p:txBody>
      </p:sp>
    </p:spTree>
    <p:extLst>
      <p:ext uri="{BB962C8B-B14F-4D97-AF65-F5344CB8AC3E}">
        <p14:creationId xmlns:p14="http://schemas.microsoft.com/office/powerpoint/2010/main" val="38250406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7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2EFAA5-70FF-5F4A-8113-7C466B7E10AD}"/>
              </a:ext>
            </a:extLst>
          </p:cNvPr>
          <p:cNvSpPr txBox="1"/>
          <p:nvPr/>
        </p:nvSpPr>
        <p:spPr>
          <a:xfrm>
            <a:off x="405442" y="1224951"/>
            <a:ext cx="4977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결국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inference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속도가 느림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35926FA-B533-2740-B8DB-B44DFF6632C0}"/>
              </a:ext>
            </a:extLst>
          </p:cNvPr>
          <p:cNvSpPr/>
          <p:nvPr/>
        </p:nvSpPr>
        <p:spPr>
          <a:xfrm>
            <a:off x="399143" y="2051726"/>
            <a:ext cx="7672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dirty="0">
                <a:solidFill>
                  <a:srgbClr val="FF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왜 느릴까</a:t>
            </a:r>
            <a:r>
              <a:rPr kumimoji="1" lang="en-US" altLang="ko-KR" dirty="0">
                <a:solidFill>
                  <a:srgbClr val="FF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r>
              <a:rPr kumimoji="1" lang="ko-KR" altLang="en-US" dirty="0">
                <a:solidFill>
                  <a:srgbClr val="FF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endParaRPr kumimoji="1" lang="en-US" altLang="ko-KR" dirty="0">
              <a:solidFill>
                <a:srgbClr val="FF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약 </a:t>
            </a:r>
            <a:r>
              <a:rPr kumimoji="1" lang="en-US" altLang="ko-KR" dirty="0"/>
              <a:t>2000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Region proposal</a:t>
            </a:r>
            <a:r>
              <a:rPr kumimoji="1" lang="ko-KR" altLang="en-US" dirty="0"/>
              <a:t>에 대하여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독립적으로 </a:t>
            </a:r>
            <a:r>
              <a:rPr kumimoji="1" lang="en-US" altLang="ko-KR" dirty="0"/>
              <a:t>inference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해야함</a:t>
            </a:r>
            <a:r>
              <a:rPr kumimoji="1"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 문제를 해결한 것이 </a:t>
            </a:r>
            <a:r>
              <a:rPr kumimoji="1" lang="en-US" altLang="ko-KR" dirty="0"/>
              <a:t>Fast RCNN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60146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94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ML Framework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764F66D-E648-5041-BB33-DDAF3DCD4521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8A7D93-774F-0A46-8019-768F5564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DF0A5-483A-494E-8A2A-5B26909787B7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11BB79C0-B400-7146-BA16-602D2DB75742}"/>
              </a:ext>
            </a:extLst>
          </p:cNvPr>
          <p:cNvCxnSpPr>
            <a:stCxn id="7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2">
            <a:extLst>
              <a:ext uri="{FF2B5EF4-FFF2-40B4-BE49-F238E27FC236}">
                <a16:creationId xmlns:a16="http://schemas.microsoft.com/office/drawing/2014/main" id="{1AFE579D-3DEE-C34C-8E08-F4D5E20CC2D1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7FA04-9BCB-0042-AE19-93772AAA99A7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6257DBB-2816-6C42-BC02-C6C61337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9BDC77D3-0B07-EC41-AAF6-EBEEE2DD4CC7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CC70D6B-F4A2-3A44-B01D-2A0872120956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E0A41-C8B6-7F41-9E68-214D32F90B83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4909BD5-C6FD-3C40-AD39-3E075376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B43CD5F7-B1C2-9D43-97E3-DACFA1ECB3E3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2" name="Group 47">
            <a:extLst>
              <a:ext uri="{FF2B5EF4-FFF2-40B4-BE49-F238E27FC236}">
                <a16:creationId xmlns:a16="http://schemas.microsoft.com/office/drawing/2014/main" id="{090D4059-B33D-694C-8909-B195C24F9D77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4E93AC7F-0A8E-DE40-9BB9-E5F6F713B9F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262B08E2-C7DE-1441-A726-0A6C9DB2D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426D794C-91CB-9F49-905B-AC453933464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8">
            <a:extLst>
              <a:ext uri="{FF2B5EF4-FFF2-40B4-BE49-F238E27FC236}">
                <a16:creationId xmlns:a16="http://schemas.microsoft.com/office/drawing/2014/main" id="{CB18D753-E4A8-5643-AFDA-432C4A0BA755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29B09803-78CD-0343-BC6F-E48348D76096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5C3850CC-1BEF-FD44-9FEC-2A30D87E8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96E81F66-E514-BF4A-A81A-3130A5F5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49711E-862E-B841-AF79-7D8B2C614DA1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C7D53-44BB-5A41-803D-E0EDA33E476E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868975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Fast 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CNN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먼저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feature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뽑고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feature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대해서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region proposal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하자</a:t>
            </a: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5AC8C9-F6ED-2C49-ACDE-6EE4727A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2940424"/>
            <a:ext cx="8284474" cy="29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68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Fast 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Maxpooling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등을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adaptive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하게 활용해 규격화된 사이즈로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feature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가공함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이것은 </a:t>
            </a:r>
            <a:r>
              <a:rPr kumimoji="1" lang="en-US" altLang="ko-KR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RoI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Pooling layer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라고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부름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DA0970-6048-8F4E-A4D9-8F4B90DD3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59" y="3640184"/>
            <a:ext cx="7437168" cy="25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906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281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Fast 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구조는 결국 이러함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RoI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layer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FC layer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통과시키고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classification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localization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진행함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165BAC-A90F-B442-A42C-CEB78F9D9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2402936"/>
            <a:ext cx="78740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3834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671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YOLO (You Only Look Once)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Region proposal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그만하자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여기서 속도가 오래 걸린다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 이미지를 처음부터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grid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나누고 각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grid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별로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bounding box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예측하게 하자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때 각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box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별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confidence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도 함께 예측하게 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65A6BB-46B6-3645-9DD2-1440F3039A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" b="3754"/>
          <a:stretch/>
        </p:blipFill>
        <p:spPr>
          <a:xfrm>
            <a:off x="566828" y="2424789"/>
            <a:ext cx="8011115" cy="32880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C78F01-6B31-A64F-9247-EF1E454C60E5}"/>
              </a:ext>
            </a:extLst>
          </p:cNvPr>
          <p:cNvSpPr txBox="1"/>
          <p:nvPr/>
        </p:nvSpPr>
        <p:spPr>
          <a:xfrm>
            <a:off x="1561381" y="5841089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 H x W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D80677-1F41-7E48-AF6D-52DF40F1696D}"/>
              </a:ext>
            </a:extLst>
          </p:cNvPr>
          <p:cNvSpPr txBox="1"/>
          <p:nvPr/>
        </p:nvSpPr>
        <p:spPr>
          <a:xfrm>
            <a:off x="5589969" y="5841089"/>
            <a:ext cx="2512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 x 7 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grid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나눔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593692-B2F1-8241-A5D9-BBD9CB2CA7EF}"/>
              </a:ext>
            </a:extLst>
          </p:cNvPr>
          <p:cNvSpPr txBox="1"/>
          <p:nvPr/>
        </p:nvSpPr>
        <p:spPr>
          <a:xfrm>
            <a:off x="9903125" y="3545457"/>
            <a:ext cx="1075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출력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D05C2-0727-D447-8AF3-0C697AB26E25}"/>
              </a:ext>
            </a:extLst>
          </p:cNvPr>
          <p:cNvSpPr txBox="1"/>
          <p:nvPr/>
        </p:nvSpPr>
        <p:spPr>
          <a:xfrm>
            <a:off x="9167004" y="4431103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7x7x(5*B + C)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44265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671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YOLO (You Only Look Once)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하나의 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Neural Network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통과하게 만드는 것임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6C0559-17C0-EE45-ADA6-807273D3E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91" y="1794894"/>
            <a:ext cx="71247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288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YOLO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B580B-A024-294A-BCE1-C08762FBF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21" y="1527844"/>
            <a:ext cx="8745658" cy="4294988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70EE320-D3BD-CA48-A77F-D107C8B48304}"/>
              </a:ext>
            </a:extLst>
          </p:cNvPr>
          <p:cNvSpPr/>
          <p:nvPr/>
        </p:nvSpPr>
        <p:spPr>
          <a:xfrm>
            <a:off x="3510951" y="4114800"/>
            <a:ext cx="5495828" cy="14492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중심점의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 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좌표</a:t>
            </a:r>
            <a:endParaRPr kumimoji="1" lang="en-US" altLang="ko-KR" sz="1600" dirty="0">
              <a:solidFill>
                <a:sysClr val="windowText" lastClr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중심점의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좌표</a:t>
            </a:r>
            <a:endParaRPr kumimoji="1" lang="en-US" altLang="ko-KR" sz="1600" dirty="0">
              <a:solidFill>
                <a:sysClr val="windowText" lastClr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width</a:t>
            </a: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height</a:t>
            </a: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물체가 있을 확신도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(confidence)</a:t>
            </a:r>
          </a:p>
        </p:txBody>
      </p:sp>
    </p:spTree>
    <p:extLst>
      <p:ext uri="{BB962C8B-B14F-4D97-AF65-F5344CB8AC3E}">
        <p14:creationId xmlns:p14="http://schemas.microsoft.com/office/powerpoint/2010/main" val="665076326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288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YOLO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E2A4349-C537-7444-AF05-9E09C0F8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" y="1806477"/>
            <a:ext cx="8520570" cy="47423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1FA9CC-A071-FE43-B566-2F97048A05F3}"/>
              </a:ext>
            </a:extLst>
          </p:cNvPr>
          <p:cNvSpPr/>
          <p:nvPr/>
        </p:nvSpPr>
        <p:spPr>
          <a:xfrm>
            <a:off x="7769523" y="5664665"/>
            <a:ext cx="787881" cy="70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5643-B745-0D47-873D-994ACEDD8E7B}"/>
              </a:ext>
            </a:extLst>
          </p:cNvPr>
          <p:cNvSpPr txBox="1"/>
          <p:nvPr/>
        </p:nvSpPr>
        <p:spPr>
          <a:xfrm>
            <a:off x="362309" y="1009291"/>
            <a:ext cx="8047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cell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마다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bbox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예측해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98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 score vector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얻음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98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개가 중복된 것들이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여러개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있을 수 있음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이것은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Non maximum suppression (NMS)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다시 정제함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24535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288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YOLO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1FA9CC-A071-FE43-B566-2F97048A05F3}"/>
              </a:ext>
            </a:extLst>
          </p:cNvPr>
          <p:cNvSpPr/>
          <p:nvPr/>
        </p:nvSpPr>
        <p:spPr>
          <a:xfrm>
            <a:off x="7769523" y="5664665"/>
            <a:ext cx="787881" cy="70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5643-B745-0D47-873D-994ACEDD8E7B}"/>
              </a:ext>
            </a:extLst>
          </p:cNvPr>
          <p:cNvSpPr txBox="1"/>
          <p:nvPr/>
        </p:nvSpPr>
        <p:spPr>
          <a:xfrm>
            <a:off x="362309" y="1009291"/>
            <a:ext cx="105590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Non maximum suppression (NMS)</a:t>
            </a:r>
          </a:p>
          <a:p>
            <a:pPr marL="457200" indent="-457200">
              <a:buAutoNum type="arabicPeriod"/>
            </a:pP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동일한 객체에 대해 겹치는 정도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(IOU; Intersection Of Union)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높은 순서대로 정렬함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AutoNum type="arabicPeriod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Score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가장 높은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경계상자를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기준으로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Threshold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설정해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후보군을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줄임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C3E70A-7E8A-F043-864C-9FBBD500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6" y="2503020"/>
            <a:ext cx="8030713" cy="369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3130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288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YOLO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1FA9CC-A071-FE43-B566-2F97048A05F3}"/>
              </a:ext>
            </a:extLst>
          </p:cNvPr>
          <p:cNvSpPr/>
          <p:nvPr/>
        </p:nvSpPr>
        <p:spPr>
          <a:xfrm>
            <a:off x="7671984" y="5715712"/>
            <a:ext cx="787881" cy="70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A372C-1600-E842-B85F-E97478B403B9}"/>
                  </a:ext>
                </a:extLst>
              </p:cNvPr>
              <p:cNvSpPr txBox="1"/>
              <p:nvPr/>
            </p:nvSpPr>
            <p:spPr>
              <a:xfrm>
                <a:off x="276206" y="1096588"/>
                <a:ext cx="9437199" cy="1890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b="1" dirty="0"/>
                  <a:t>Training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b="1" dirty="0"/>
                  <a:t>Grid cell</a:t>
                </a:r>
                <a:r>
                  <a:rPr lang="ko-KR" altLang="en-US" sz="1400" b="1" dirty="0"/>
                  <a:t>에서 여러 개의 </a:t>
                </a:r>
                <a:r>
                  <a:rPr lang="en-US" altLang="ko-KR" sz="1400" b="1" dirty="0"/>
                  <a:t>bounding box</a:t>
                </a:r>
                <a:r>
                  <a:rPr lang="ko-KR" altLang="en-US" sz="1400" b="1" dirty="0" err="1"/>
                  <a:t>를</a:t>
                </a:r>
                <a:r>
                  <a:rPr lang="ko-KR" altLang="en-US" sz="1400" b="1" dirty="0"/>
                  <a:t> 예측하지만</a:t>
                </a:r>
                <a:r>
                  <a:rPr lang="en-US" altLang="ko-KR" sz="1400" b="1" dirty="0"/>
                  <a:t>, training</a:t>
                </a:r>
                <a:r>
                  <a:rPr lang="ko-KR" altLang="en-US" sz="1400" b="1" dirty="0"/>
                  <a:t>에는 </a:t>
                </a:r>
                <a:r>
                  <a:rPr lang="en-US" altLang="ko-KR" sz="1400" b="1" dirty="0"/>
                  <a:t>top1</a:t>
                </a:r>
                <a:r>
                  <a:rPr lang="ko-KR" altLang="en-US" sz="1400" b="1" dirty="0"/>
                  <a:t>만을 적용함</a:t>
                </a:r>
                <a:r>
                  <a:rPr lang="en-US" altLang="ko-KR" sz="1400" b="1" dirty="0"/>
                  <a:t>. (top1: highest current IOU)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𝒐𝒃𝒋</m:t>
                        </m:r>
                      </m:sup>
                    </m:sSubSup>
                  </m:oMath>
                </a14:m>
                <a:r>
                  <a:rPr lang="en-US" sz="1400" b="1" dirty="0"/>
                  <a:t>: </a:t>
                </a:r>
                <a:r>
                  <a:rPr lang="en-US" sz="1400" b="1" dirty="0" err="1"/>
                  <a:t>object가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존재하는</a:t>
                </a:r>
                <a:r>
                  <a:rPr lang="en-US" sz="1400" b="1" dirty="0"/>
                  <a:t> cell </a:t>
                </a:r>
                <a:r>
                  <a:rPr lang="en-US" sz="1400" b="1" dirty="0" err="1"/>
                  <a:t>i</a:t>
                </a:r>
                <a:endParaRPr lang="en-US" sz="14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𝒐𝒃𝒋</m:t>
                        </m:r>
                      </m:sup>
                    </m:sSubSup>
                  </m:oMath>
                </a14:m>
                <a:r>
                  <a:rPr lang="en-US" sz="1400" b="1" dirty="0"/>
                  <a:t>: </a:t>
                </a:r>
                <a:r>
                  <a:rPr lang="en-US" sz="1400" b="1" dirty="0" err="1"/>
                  <a:t>objec가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존재하는</a:t>
                </a:r>
                <a:r>
                  <a:rPr lang="en-US" sz="1400" b="1" dirty="0"/>
                  <a:t> cell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의</a:t>
                </a:r>
                <a:r>
                  <a:rPr lang="en-US" sz="1400" b="1" dirty="0"/>
                  <a:t> predictor bounding box j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sz="1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𝒏𝒐</m:t>
                        </m:r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𝒐𝒃𝒋</m:t>
                        </m:r>
                      </m:sup>
                    </m:sSubSup>
                  </m:oMath>
                </a14:m>
                <a:r>
                  <a:rPr lang="en-US" sz="1400" b="1" dirty="0"/>
                  <a:t>: </a:t>
                </a:r>
                <a:r>
                  <a:rPr lang="en-US" sz="1400" b="1" dirty="0" err="1"/>
                  <a:t>object가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존재하지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않는</a:t>
                </a:r>
                <a:r>
                  <a:rPr lang="en-US" sz="1400" b="1" dirty="0"/>
                  <a:t> grid cell </a:t>
                </a:r>
                <a:r>
                  <a:rPr lang="en-US" sz="1400" b="1" dirty="0" err="1"/>
                  <a:t>i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의</a:t>
                </a:r>
                <a:r>
                  <a:rPr lang="en-US" sz="1400" b="1" dirty="0"/>
                  <a:t> </a:t>
                </a:r>
                <a:r>
                  <a:rPr lang="en-US" sz="1400" b="1" dirty="0" err="1"/>
                  <a:t>bouding</a:t>
                </a:r>
                <a:r>
                  <a:rPr lang="en-US" sz="1400" b="1" dirty="0"/>
                  <a:t> box j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sz="14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92A372C-1600-E842-B85F-E97478B40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06" y="1096588"/>
                <a:ext cx="9437199" cy="1890005"/>
              </a:xfrm>
              <a:prstGeom prst="rect">
                <a:avLst/>
              </a:prstGeom>
              <a:blipFill>
                <a:blip r:embed="rId3"/>
                <a:stretch>
                  <a:fillRect l="-538" t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5">
            <a:extLst>
              <a:ext uri="{FF2B5EF4-FFF2-40B4-BE49-F238E27FC236}">
                <a16:creationId xmlns:a16="http://schemas.microsoft.com/office/drawing/2014/main" id="{56C901FE-1831-FA40-9485-A66448DB9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00" y="3429000"/>
            <a:ext cx="5024966" cy="2789661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86F0D90E-BD60-F946-9FA6-DEF0FAC2A893}"/>
              </a:ext>
            </a:extLst>
          </p:cNvPr>
          <p:cNvSpPr/>
          <p:nvPr/>
        </p:nvSpPr>
        <p:spPr>
          <a:xfrm>
            <a:off x="5473700" y="356176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343A40"/>
                </a:solidFill>
                <a:latin typeface="Spoqa Han Sans"/>
              </a:rPr>
              <a:t> Object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가 존재하는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grid cell </a:t>
            </a:r>
            <a:r>
              <a:rPr lang="en-US" sz="1100" dirty="0" err="1">
                <a:solidFill>
                  <a:srgbClr val="343A40"/>
                </a:solidFill>
                <a:latin typeface="Spoqa Han Sans"/>
              </a:rPr>
              <a:t>i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의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predictor bounding box j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에 대해</a:t>
            </a:r>
            <a:r>
              <a:rPr lang="en-US" altLang="ko-KR" sz="1100" dirty="0">
                <a:solidFill>
                  <a:srgbClr val="343A40"/>
                </a:solidFill>
                <a:latin typeface="Spoqa Han Sans"/>
              </a:rPr>
              <a:t>,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x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와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y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의 </a:t>
            </a:r>
            <a:r>
              <a:rPr lang="en-US" altLang="ko-KR" sz="1100" dirty="0">
                <a:solidFill>
                  <a:srgbClr val="343A40"/>
                </a:solidFill>
                <a:latin typeface="Spoqa Han Sans"/>
              </a:rPr>
              <a:t>L2-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loss</a:t>
            </a:r>
            <a:r>
              <a:rPr lang="ko-KR" altLang="en-US" sz="1100" dirty="0" err="1">
                <a:solidFill>
                  <a:srgbClr val="343A40"/>
                </a:solidFill>
                <a:latin typeface="Spoqa Han Sans"/>
              </a:rPr>
              <a:t>를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 계산</a:t>
            </a:r>
            <a:r>
              <a:rPr lang="en-US" altLang="ko-KR" sz="1100" dirty="0">
                <a:solidFill>
                  <a:srgbClr val="343A40"/>
                </a:solidFill>
                <a:latin typeface="Spoqa Han Sans"/>
              </a:rPr>
              <a:t>.</a:t>
            </a:r>
            <a:endParaRPr lang="en-US" sz="1100" dirty="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6F75B3A-EA3C-6D4B-A740-1122ED34459F}"/>
              </a:ext>
            </a:extLst>
          </p:cNvPr>
          <p:cNvSpPr/>
          <p:nvPr/>
        </p:nvSpPr>
        <p:spPr>
          <a:xfrm>
            <a:off x="5473700" y="41216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rgbClr val="343A40"/>
                </a:solidFill>
                <a:latin typeface="Spoqa Han Sans"/>
              </a:rPr>
              <a:t>Object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가 존재하는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grid cell </a:t>
            </a:r>
            <a:r>
              <a:rPr lang="en-US" sz="1100" dirty="0" err="1">
                <a:solidFill>
                  <a:srgbClr val="343A40"/>
                </a:solidFill>
                <a:latin typeface="Spoqa Han Sans"/>
              </a:rPr>
              <a:t>i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의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predictor bounding box j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에 대해</a:t>
            </a:r>
            <a:r>
              <a:rPr lang="en-US" altLang="ko-KR" sz="1100" dirty="0">
                <a:solidFill>
                  <a:srgbClr val="343A40"/>
                </a:solidFill>
                <a:latin typeface="Spoqa Han Sans"/>
              </a:rPr>
              <a:t>,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w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와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h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의 </a:t>
            </a:r>
            <a:r>
              <a:rPr lang="en-US" sz="1100" dirty="0">
                <a:solidFill>
                  <a:srgbClr val="343A40"/>
                </a:solidFill>
                <a:latin typeface="Spoqa Han Sans"/>
              </a:rPr>
              <a:t>loss</a:t>
            </a:r>
            <a:r>
              <a:rPr lang="ko-KR" altLang="en-US" sz="1100" dirty="0" err="1">
                <a:solidFill>
                  <a:srgbClr val="343A40"/>
                </a:solidFill>
                <a:latin typeface="Spoqa Han Sans"/>
              </a:rPr>
              <a:t>를</a:t>
            </a:r>
            <a:r>
              <a:rPr lang="ko-KR" altLang="en-US" sz="1100" dirty="0">
                <a:solidFill>
                  <a:srgbClr val="343A40"/>
                </a:solidFill>
                <a:latin typeface="Spoqa Han Sans"/>
              </a:rPr>
              <a:t> 계산</a:t>
            </a:r>
            <a:r>
              <a:rPr lang="en-US" altLang="ko-KR" sz="1100" dirty="0">
                <a:solidFill>
                  <a:srgbClr val="343A40"/>
                </a:solidFill>
                <a:latin typeface="Spoqa Han Sans"/>
              </a:rPr>
              <a:t>. 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5500D018-8883-8841-94E2-D49AEADC226E}"/>
                  </a:ext>
                </a:extLst>
              </p:cNvPr>
              <p:cNvSpPr/>
              <p:nvPr/>
            </p:nvSpPr>
            <p:spPr>
              <a:xfrm>
                <a:off x="5473700" y="5193540"/>
                <a:ext cx="6096000" cy="27514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Object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가 존재하지 않는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grid cell </a:t>
                </a:r>
                <a:r>
                  <a:rPr lang="en-US" sz="1100" dirty="0" err="1">
                    <a:solidFill>
                      <a:srgbClr val="343A40"/>
                    </a:solidFill>
                    <a:latin typeface="Spoqa Han Sans"/>
                  </a:rPr>
                  <a:t>i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의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bounding box j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에 대해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,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confidence score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의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loss</a:t>
                </a:r>
                <a:r>
                  <a:rPr lang="ko-KR" altLang="en-US" sz="1100" dirty="0" err="1">
                    <a:solidFill>
                      <a:srgbClr val="343A40"/>
                    </a:solidFill>
                    <a:latin typeface="Spoqa Han Sans"/>
                  </a:rPr>
                  <a:t>를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 계산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100" i="1" dirty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= 0)</a:t>
                </a:r>
                <a:endParaRPr lang="en-US" sz="1100" dirty="0"/>
              </a:p>
            </p:txBody>
          </p:sp>
        </mc:Choice>
        <mc:Fallback xmlns="">
          <p:sp>
            <p:nvSpPr>
              <p:cNvPr id="13" name="Rectangle 10">
                <a:extLst>
                  <a:ext uri="{FF2B5EF4-FFF2-40B4-BE49-F238E27FC236}">
                    <a16:creationId xmlns:a16="http://schemas.microsoft.com/office/drawing/2014/main" id="{5500D018-8883-8841-94E2-D49AEADC2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00" y="5193540"/>
                <a:ext cx="6096000" cy="275140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C642DE7A-F621-1143-8CB2-253FE7727CC8}"/>
                  </a:ext>
                </a:extLst>
              </p:cNvPr>
              <p:cNvSpPr/>
              <p:nvPr/>
            </p:nvSpPr>
            <p:spPr>
              <a:xfrm>
                <a:off x="5473700" y="5722818"/>
                <a:ext cx="6182198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Object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가 존재하는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grid cell </a:t>
                </a:r>
                <a:r>
                  <a:rPr lang="en-US" sz="1100" dirty="0" err="1">
                    <a:solidFill>
                      <a:srgbClr val="343A40"/>
                    </a:solidFill>
                    <a:latin typeface="Spoqa Han Sans"/>
                  </a:rPr>
                  <a:t>i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에 대해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,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conditional class probability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의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loss 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계산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. (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Correct class c: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100" i="1" dirty="0" err="1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100" i="1" dirty="0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i="1" dirty="0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100" i="1" dirty="0">
                        <a:solidFill>
                          <a:srgbClr val="343A4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1, otherwise: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100" i="1" dirty="0" err="1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ko-KR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100" i="1" dirty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=0)</a:t>
                </a:r>
                <a:endParaRPr lang="en-US" sz="1100" dirty="0"/>
              </a:p>
            </p:txBody>
          </p:sp>
        </mc:Choice>
        <mc:Fallback xmlns="">
          <p:sp>
            <p:nvSpPr>
              <p:cNvPr id="14" name="Rectangle 11">
                <a:extLst>
                  <a:ext uri="{FF2B5EF4-FFF2-40B4-BE49-F238E27FC236}">
                    <a16:creationId xmlns:a16="http://schemas.microsoft.com/office/drawing/2014/main" id="{C642DE7A-F621-1143-8CB2-253FE7727C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00" y="5722818"/>
                <a:ext cx="6182198" cy="430887"/>
              </a:xfrm>
              <a:prstGeom prst="rect">
                <a:avLst/>
              </a:prstGeom>
              <a:blipFill>
                <a:blip r:embed="rId6"/>
                <a:stretch>
                  <a:fillRect t="-2857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id="{2AAD08D6-266F-1D4F-97C2-671778B1535C}"/>
                  </a:ext>
                </a:extLst>
              </p:cNvPr>
              <p:cNvSpPr/>
              <p:nvPr/>
            </p:nvSpPr>
            <p:spPr>
              <a:xfrm>
                <a:off x="5473700" y="4622164"/>
                <a:ext cx="6797313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Object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가 존재하는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grid cell </a:t>
                </a:r>
                <a:r>
                  <a:rPr lang="en-US" sz="1100" dirty="0" err="1">
                    <a:solidFill>
                      <a:srgbClr val="343A40"/>
                    </a:solidFill>
                    <a:latin typeface="Spoqa Han Sans"/>
                  </a:rPr>
                  <a:t>i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의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predictor bounding box j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에 대해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,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confidence score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의 </a:t>
                </a:r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loss</a:t>
                </a:r>
                <a:r>
                  <a:rPr lang="ko-KR" altLang="en-US" sz="1100" dirty="0" err="1">
                    <a:solidFill>
                      <a:srgbClr val="343A40"/>
                    </a:solidFill>
                    <a:latin typeface="Spoqa Han Sans"/>
                  </a:rPr>
                  <a:t>를</a:t>
                </a:r>
                <a:r>
                  <a:rPr lang="ko-KR" altLang="en-US" sz="1100" dirty="0">
                    <a:solidFill>
                      <a:srgbClr val="343A40"/>
                    </a:solidFill>
                    <a:latin typeface="Spoqa Han Sans"/>
                  </a:rPr>
                  <a:t> 계산</a:t>
                </a:r>
                <a:r>
                  <a:rPr lang="en-US" altLang="ko-KR" sz="1100" dirty="0">
                    <a:solidFill>
                      <a:srgbClr val="343A40"/>
                    </a:solidFill>
                    <a:latin typeface="Spoqa Han Sans"/>
                  </a:rPr>
                  <a:t>.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100" i="1" dirty="0" smtClean="0">
                            <a:solidFill>
                              <a:srgbClr val="343A4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rgbClr val="343A40"/>
                    </a:solidFill>
                    <a:latin typeface="Spoqa Han Sans"/>
                  </a:rPr>
                  <a:t> = 1)</a:t>
                </a:r>
                <a:br>
                  <a:rPr lang="en-US" sz="1100" dirty="0"/>
                </a:br>
                <a:endParaRPr lang="en-US" sz="1100" dirty="0"/>
              </a:p>
            </p:txBody>
          </p:sp>
        </mc:Choice>
        <mc:Fallback xmlns="">
          <p:sp>
            <p:nvSpPr>
              <p:cNvPr id="15" name="Rectangle 9">
                <a:extLst>
                  <a:ext uri="{FF2B5EF4-FFF2-40B4-BE49-F238E27FC236}">
                    <a16:creationId xmlns:a16="http://schemas.microsoft.com/office/drawing/2014/main" id="{2AAD08D6-266F-1D4F-97C2-671778B153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700" y="4622164"/>
                <a:ext cx="6797313" cy="430887"/>
              </a:xfrm>
              <a:prstGeom prst="rect">
                <a:avLst/>
              </a:prstGeom>
              <a:blipFill>
                <a:blip r:embed="rId7"/>
                <a:stretch>
                  <a:fillRect t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75957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F84BECD5-92EB-6243-901D-59E30F11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521589"/>
            <a:ext cx="8864600" cy="46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42395F-E99A-4943-BF1F-C7588BE2D48C}"/>
              </a:ext>
            </a:extLst>
          </p:cNvPr>
          <p:cNvSpPr txBox="1"/>
          <p:nvPr/>
        </p:nvSpPr>
        <p:spPr>
          <a:xfrm>
            <a:off x="276206" y="1059924"/>
            <a:ext cx="7760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YOLO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SSD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비교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 SSD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어떤 점이 더 발전했는가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kumimoji="1" lang="ko-KR" alt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1905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45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64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activation map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단위에서의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5BFA6-7C4B-9947-8615-4F8C360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1823924"/>
            <a:ext cx="10436352" cy="38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839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2395F-E99A-4943-BF1F-C7588BE2D48C}"/>
              </a:ext>
            </a:extLst>
          </p:cNvPr>
          <p:cNvSpPr txBox="1"/>
          <p:nvPr/>
        </p:nvSpPr>
        <p:spPr>
          <a:xfrm>
            <a:off x="276206" y="1059924"/>
            <a:ext cx="8879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SSD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저해상도에서 잘되어서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낮은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resolution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input</a:t>
            </a:r>
            <a:r>
              <a:rPr kumimoji="1"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받음</a:t>
            </a:r>
            <a:r>
              <a:rPr kumimoji="1"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3738A80-7460-A74D-BB8C-F853DC450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39" y="1934633"/>
            <a:ext cx="11569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46602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2395F-E99A-4943-BF1F-C7588BE2D48C}"/>
              </a:ext>
            </a:extLst>
          </p:cNvPr>
          <p:cNvSpPr txBox="1"/>
          <p:nvPr/>
        </p:nvSpPr>
        <p:spPr>
          <a:xfrm>
            <a:off x="276206" y="1059924"/>
            <a:ext cx="11750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Layerwise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하게 나오는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response (feature map)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모두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feature extraction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활용하려함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Multi-scale feature maps for detection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31C61545-43F2-B34F-95FA-DB2358D69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1744767"/>
            <a:ext cx="7683863" cy="45350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CE774A-A55A-AC47-B81A-3A088E8B71BA}"/>
              </a:ext>
            </a:extLst>
          </p:cNvPr>
          <p:cNvSpPr txBox="1"/>
          <p:nvPr/>
        </p:nvSpPr>
        <p:spPr>
          <a:xfrm>
            <a:off x="0" y="6494253"/>
            <a:ext cx="556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8732 = 4*38*38+6*19*19+6*10*10+6*5*5+4*3*3+4*1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5697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71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2395F-E99A-4943-BF1F-C7588BE2D48C}"/>
              </a:ext>
            </a:extLst>
          </p:cNvPr>
          <p:cNvSpPr txBox="1"/>
          <p:nvPr/>
        </p:nvSpPr>
        <p:spPr>
          <a:xfrm>
            <a:off x="276206" y="1059924"/>
            <a:ext cx="11750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NMS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거쳐 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final prediction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E9B60652-A61B-E34A-AFAD-2C5D05576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07" y="1844681"/>
            <a:ext cx="7344833" cy="408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95200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928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 Overview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7AAC51F-9037-9B44-A216-94646D364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37" y="1759492"/>
            <a:ext cx="8587534" cy="40142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F66CFE4-0323-1242-9B24-B67D5547EAF7}"/>
              </a:ext>
            </a:extLst>
          </p:cNvPr>
          <p:cNvSpPr/>
          <p:nvPr/>
        </p:nvSpPr>
        <p:spPr>
          <a:xfrm>
            <a:off x="7184571" y="5233851"/>
            <a:ext cx="1897900" cy="84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76099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186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SSD detail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6CFE4-0323-1242-9B24-B67D5547EAF7}"/>
              </a:ext>
            </a:extLst>
          </p:cNvPr>
          <p:cNvSpPr/>
          <p:nvPr/>
        </p:nvSpPr>
        <p:spPr>
          <a:xfrm>
            <a:off x="7184571" y="5233851"/>
            <a:ext cx="1897900" cy="84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000BBF5-AD40-4E42-A43A-0C6B90708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96" y="2764134"/>
            <a:ext cx="7382933" cy="3981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2E051D-8777-AC40-A252-C65663BD37F3}"/>
              </a:ext>
            </a:extLst>
          </p:cNvPr>
          <p:cNvSpPr txBox="1"/>
          <p:nvPr/>
        </p:nvSpPr>
        <p:spPr>
          <a:xfrm>
            <a:off x="121852" y="1163742"/>
            <a:ext cx="11683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/>
              <a:t>5x5x256</a:t>
            </a:r>
            <a:r>
              <a:rPr lang="ko-KR" altLang="en-US" sz="1600" dirty="0"/>
              <a:t>의</a:t>
            </a:r>
            <a:r>
              <a:rPr lang="en-US" altLang="ko-KR" sz="1600" dirty="0"/>
              <a:t> object detection </a:t>
            </a:r>
            <a:r>
              <a:rPr lang="ko-KR" altLang="en-US" sz="1600" dirty="0"/>
              <a:t>과정을 보자</a:t>
            </a:r>
            <a:r>
              <a:rPr lang="en-US" altLang="ko-KR" sz="1600" dirty="0"/>
              <a:t>. 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ko-KR" altLang="en-US" sz="1600" dirty="0"/>
              <a:t>먼저</a:t>
            </a:r>
            <a:r>
              <a:rPr lang="en-US" altLang="ko-KR" sz="1600" dirty="0"/>
              <a:t>, 5x5x6</a:t>
            </a:r>
            <a:r>
              <a:rPr lang="ko-KR" altLang="en-US" sz="1600" dirty="0"/>
              <a:t>개의 </a:t>
            </a:r>
            <a:r>
              <a:rPr lang="en-US" altLang="ko-KR" sz="1600" dirty="0"/>
              <a:t>default box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</a:t>
            </a:r>
            <a:r>
              <a:rPr lang="en-US" altLang="ko-KR" sz="1600" dirty="0"/>
              <a:t>generate</a:t>
            </a:r>
            <a:r>
              <a:rPr lang="ko-KR" altLang="en-US" sz="1600" dirty="0"/>
              <a:t>함</a:t>
            </a:r>
            <a:r>
              <a:rPr lang="en-US" altLang="ko-KR" sz="1600" dirty="0"/>
              <a:t>. 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altLang="ko-KR" sz="1600" dirty="0"/>
              <a:t>Default box</a:t>
            </a:r>
            <a:r>
              <a:rPr lang="ko-KR" altLang="en-US" sz="1600" dirty="0"/>
              <a:t>는 비율과 크기가 각기 다른 기본 박스를 먼저 설정해 놓아서 </a:t>
            </a:r>
            <a:r>
              <a:rPr lang="en-US" sz="1600" dirty="0"/>
              <a:t>Bounding Box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추론하는데 도움을 주는 장치임</a:t>
            </a:r>
            <a:r>
              <a:rPr lang="en-US" altLang="ko-KR" sz="1600" dirty="0"/>
              <a:t>. 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sz="1600" dirty="0"/>
              <a:t>SSD</a:t>
            </a:r>
            <a:r>
              <a:rPr lang="ko-KR" altLang="en-US" sz="1600" dirty="0"/>
              <a:t>는 각각의 </a:t>
            </a:r>
            <a:r>
              <a:rPr lang="ko-KR" altLang="en-US" sz="1600" dirty="0" err="1"/>
              <a:t>피쳐맵을</a:t>
            </a:r>
            <a:r>
              <a:rPr lang="ko-KR" altLang="en-US" sz="1600" dirty="0"/>
              <a:t> 가져와서 비율과 크기가 각기 다른 </a:t>
            </a:r>
            <a:r>
              <a:rPr lang="en-US" sz="1600" dirty="0"/>
              <a:t>Default Box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투영함</a:t>
            </a:r>
            <a:r>
              <a:rPr lang="en-US" altLang="ko-KR" sz="1600" dirty="0"/>
              <a:t>.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en-US" altLang="ko-KR" sz="1600" dirty="0"/>
              <a:t>Default box</a:t>
            </a:r>
            <a:r>
              <a:rPr lang="ko-KR" altLang="en-US" sz="1600" dirty="0"/>
              <a:t>와 </a:t>
            </a:r>
            <a:r>
              <a:rPr lang="en-US" altLang="ko-KR" sz="1600" dirty="0"/>
              <a:t>ground truth </a:t>
            </a:r>
            <a:r>
              <a:rPr lang="ko-KR" altLang="en-US" sz="1600" dirty="0"/>
              <a:t>간의 겹치는 정도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IoU</a:t>
            </a:r>
            <a:r>
              <a:rPr lang="ko-KR" altLang="en-US" sz="1600" dirty="0"/>
              <a:t>가 높은 것을 뽑음</a:t>
            </a:r>
            <a:r>
              <a:rPr lang="en-US" altLang="ko-KR" sz="1600" dirty="0"/>
              <a:t>). </a:t>
            </a:r>
          </a:p>
          <a:p>
            <a:pPr marL="285750" indent="-285750" algn="just">
              <a:buFont typeface="Wingdings" pitchFamily="2" charset="2"/>
              <a:buChar char="§"/>
            </a:pPr>
            <a:r>
              <a:rPr lang="ko-KR" altLang="en-US" sz="1600" dirty="0"/>
              <a:t>이후 걸러진 </a:t>
            </a:r>
            <a:r>
              <a:rPr lang="en-US" altLang="ko-KR" sz="1600" dirty="0"/>
              <a:t>default box</a:t>
            </a:r>
            <a:r>
              <a:rPr lang="ko-KR" altLang="en-US" sz="1600" dirty="0"/>
              <a:t>에 대하여 </a:t>
            </a:r>
            <a:r>
              <a:rPr lang="en-US" altLang="ko-KR" sz="1600" dirty="0"/>
              <a:t>predicted bounding box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매칭을</a:t>
            </a:r>
            <a:r>
              <a:rPr lang="ko-KR" altLang="en-US" sz="1600" dirty="0"/>
              <a:t> 하고 </a:t>
            </a:r>
            <a:r>
              <a:rPr lang="en-US" altLang="ko-KR" sz="1600" dirty="0"/>
              <a:t>loss</a:t>
            </a:r>
            <a:r>
              <a:rPr lang="ko-KR" altLang="en-US" sz="1600" dirty="0" err="1"/>
              <a:t>를</a:t>
            </a:r>
            <a:r>
              <a:rPr lang="ko-KR" altLang="en-US" sz="1600" dirty="0"/>
              <a:t> 계산함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5099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580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FPN (Feature Pyramids Network)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6CFE4-0323-1242-9B24-B67D5547EAF7}"/>
              </a:ext>
            </a:extLst>
          </p:cNvPr>
          <p:cNvSpPr/>
          <p:nvPr/>
        </p:nvSpPr>
        <p:spPr>
          <a:xfrm>
            <a:off x="7184571" y="5233851"/>
            <a:ext cx="1897900" cy="84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14D032A-F2B2-6E42-B4DD-DE0014474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13" y="2824371"/>
            <a:ext cx="5361798" cy="34521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03D58-36A8-AF4E-B60F-115CD67ED9F6}"/>
              </a:ext>
            </a:extLst>
          </p:cNvPr>
          <p:cNvSpPr txBox="1"/>
          <p:nvPr/>
        </p:nvSpPr>
        <p:spPr>
          <a:xfrm>
            <a:off x="143692" y="1082332"/>
            <a:ext cx="116215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eriod"/>
            </a:pP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Image</a:t>
            </a:r>
            <a:r>
              <a:rPr lang="ko-KR" alt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를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resize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하면서 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predict. 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느림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342900" indent="-342900">
              <a:buFont typeface="+mj-lt"/>
              <a:buAutoNum type="alphaLcPeriod"/>
            </a:pPr>
            <a:r>
              <a:rPr 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CNN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단일 아웃풋으로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.. 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하지만 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(a)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보다 나쁨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SSD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의 방법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342900" indent="-342900">
              <a:buFont typeface="+mj-lt"/>
              <a:buAutoNum type="alphaLcPeriod"/>
            </a:pPr>
            <a:r>
              <a:rPr 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skip connection, top-down, </a:t>
            </a:r>
            <a:r>
              <a:rPr lang="en-US" sz="16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cnn</a:t>
            </a:r>
            <a:r>
              <a:rPr 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forward</a:t>
            </a:r>
            <a:r>
              <a:rPr lang="ko-KR" altLang="en-US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로 피라미드 만들기</a:t>
            </a:r>
            <a:r>
              <a:rPr lang="en-US" altLang="ko-KR" sz="16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</a:t>
            </a:r>
            <a:r>
              <a:rPr lang="ko-KR" altLang="en-US" sz="1600" dirty="0"/>
              <a:t>에서 응축된 </a:t>
            </a:r>
            <a:r>
              <a:rPr lang="en-US" sz="1600" dirty="0"/>
              <a:t>sematic </a:t>
            </a:r>
            <a:r>
              <a:rPr lang="ko-KR" altLang="en-US" sz="1600" dirty="0"/>
              <a:t>요소들을 </a:t>
            </a:r>
            <a:r>
              <a:rPr lang="en-US" sz="1600" dirty="0"/>
              <a:t>top-down </a:t>
            </a:r>
            <a:r>
              <a:rPr lang="ko-KR" altLang="en-US" sz="1600" dirty="0"/>
              <a:t>과정에서 </a:t>
            </a:r>
            <a:r>
              <a:rPr lang="en-US" sz="1600" dirty="0" err="1"/>
              <a:t>upsampling</a:t>
            </a:r>
            <a:r>
              <a:rPr lang="ko-KR" altLang="en-US" sz="1600" dirty="0"/>
              <a:t>해 해상도를 올림</a:t>
            </a:r>
            <a:r>
              <a:rPr lang="en-US" altLang="ko-KR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Forward</a:t>
            </a:r>
            <a:r>
              <a:rPr lang="ko-KR" altLang="en-US" sz="1600" dirty="0"/>
              <a:t>에서 손실된 지역 정보들을 </a:t>
            </a:r>
            <a:r>
              <a:rPr lang="en-US" sz="1600" dirty="0"/>
              <a:t>skip connection</a:t>
            </a:r>
            <a:r>
              <a:rPr lang="ko-KR" altLang="en-US" sz="1600" dirty="0" err="1"/>
              <a:t>으로</a:t>
            </a:r>
            <a:r>
              <a:rPr lang="ko-KR" altLang="en-US" sz="1600" dirty="0"/>
              <a:t> 보충해서 크기 변화에 강한 모델을 만든다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속도도 빠르다</a:t>
            </a:r>
            <a:r>
              <a:rPr lang="en-US" altLang="ko-KR" sz="1600" dirty="0"/>
              <a:t>.</a:t>
            </a:r>
            <a:endParaRPr lang="en-US" sz="16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0521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FPN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02AC59-2E31-9445-8EE3-39772DB598C4}"/>
              </a:ext>
            </a:extLst>
          </p:cNvPr>
          <p:cNvSpPr/>
          <p:nvPr/>
        </p:nvSpPr>
        <p:spPr>
          <a:xfrm>
            <a:off x="276206" y="6195189"/>
            <a:ext cx="1388853" cy="550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66CFE4-0323-1242-9B24-B67D5547EAF7}"/>
              </a:ext>
            </a:extLst>
          </p:cNvPr>
          <p:cNvSpPr/>
          <p:nvPr/>
        </p:nvSpPr>
        <p:spPr>
          <a:xfrm>
            <a:off x="7184571" y="5233851"/>
            <a:ext cx="1897900" cy="844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AD53B-BCC8-3C4E-9FAE-BB0FBC1B83D3}"/>
              </a:ext>
            </a:extLst>
          </p:cNvPr>
          <p:cNvSpPr txBox="1"/>
          <p:nvPr/>
        </p:nvSpPr>
        <p:spPr>
          <a:xfrm>
            <a:off x="239571" y="1251609"/>
            <a:ext cx="114298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Bottom-up</a:t>
            </a:r>
          </a:p>
          <a:p>
            <a:endParaRPr 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위로 올라가는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forward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단계에서는 매 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레이어마다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semantic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응축하는 역할을 한다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깊은 모델의 경우 가로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,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세로 크기가 같은 레이어들이 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여러개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있을 수 있는데 이 경우에 같은 레이어들은 하나의 스테이지로 취급해서 각 스테이지의 맨 마지막 레이어를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skip-connection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에 사용한다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왜냐 하면 마지막의 깊은 레이어가 더 강한 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피쳐를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갖기 때문이다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endParaRPr 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D081A9F-35C7-FB49-810E-BC806DD97929}"/>
              </a:ext>
            </a:extLst>
          </p:cNvPr>
          <p:cNvSpPr/>
          <p:nvPr/>
        </p:nvSpPr>
        <p:spPr>
          <a:xfrm>
            <a:off x="269048" y="2719509"/>
            <a:ext cx="1115042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Top-down</a:t>
            </a:r>
          </a:p>
          <a:p>
            <a:endParaRPr 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아래로 내려갈 때는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up-sampling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과 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1x1 skip connection</a:t>
            </a:r>
            <a:r>
              <a:rPr lang="ko-KR" altLang="en-US" sz="1400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으로</a:t>
            </a:r>
            <a:r>
              <a:rPr lang="ko-KR" altLang="en-US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이루어짐</a:t>
            </a:r>
            <a:r>
              <a:rPr lang="en-US" altLang="ko-KR" sz="1400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sz="1400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2FBC6248-7F14-F848-AC71-F9AF0AD81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0" y="4029467"/>
            <a:ext cx="3510780" cy="2303564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8304998C-4D2B-FC45-9194-DFDF5AAC7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439" y="4294163"/>
            <a:ext cx="2825493" cy="1619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82EE2E-2A4A-8846-876A-320876538520}"/>
              </a:ext>
            </a:extLst>
          </p:cNvPr>
          <p:cNvSpPr txBox="1"/>
          <p:nvPr/>
        </p:nvSpPr>
        <p:spPr>
          <a:xfrm>
            <a:off x="6562332" y="3889061"/>
            <a:ext cx="1510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Up sampling </a:t>
            </a:r>
            <a:r>
              <a:rPr lang="ko-KR" altLang="en-US" sz="1400" b="1" dirty="0"/>
              <a:t>과정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8812785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6 형태 2"/>
          <p:cNvSpPr txBox="1"/>
          <p:nvPr/>
        </p:nvSpPr>
        <p:spPr>
          <a:xfrm>
            <a:off x="5105183" y="2875002"/>
            <a:ext cx="1981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END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035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98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1x1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convolution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단순 곱하기이지만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Tensor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32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채널 정보가 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압축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E7734-E214-5A4B-A861-13020795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319597"/>
            <a:ext cx="7416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21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92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Depthwise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Seperable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F9123-8A0A-1447-908A-309748FB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22" y="1947135"/>
            <a:ext cx="10125755" cy="347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82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3150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708532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85000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88328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Object Detection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64796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RCNN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슬라이드 2 형태 8">
            <a:extLst>
              <a:ext uri="{FF2B5EF4-FFF2-40B4-BE49-F238E27FC236}">
                <a16:creationId xmlns:a16="http://schemas.microsoft.com/office/drawing/2014/main" id="{5C3ED2DA-797E-8C42-8A01-24C56349D639}"/>
              </a:ext>
            </a:extLst>
          </p:cNvPr>
          <p:cNvSpPr/>
          <p:nvPr/>
        </p:nvSpPr>
        <p:spPr>
          <a:xfrm>
            <a:off x="1708532" y="4504414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4" name="슬라이드 2 형태 11">
            <a:extLst>
              <a:ext uri="{FF2B5EF4-FFF2-40B4-BE49-F238E27FC236}">
                <a16:creationId xmlns:a16="http://schemas.microsoft.com/office/drawing/2014/main" id="{4BECC46F-715C-F841-AB48-B61ADF819A4A}"/>
              </a:ext>
            </a:extLst>
          </p:cNvPr>
          <p:cNvSpPr/>
          <p:nvPr/>
        </p:nvSpPr>
        <p:spPr>
          <a:xfrm>
            <a:off x="2588328" y="4504414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YOLO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35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/>
      <p:bldP spid="4" grpId="0" animBg="1"/>
      <p:bldP spid="7" grpId="0" animBg="1"/>
      <p:bldP spid="9" grpId="0" animBg="1"/>
      <p:bldP spid="11" grpId="0" animBg="1"/>
      <p:bldP spid="12" grpId="0" animBg="1"/>
      <p:bldP spid="15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1566806"/>
            <a:ext cx="448263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Object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Detection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510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Object Detection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사진 속의 모든 객체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(Object)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인지하는 문제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(task)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E4F04E-5C10-9748-960F-E0E715B2E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54" y="1804521"/>
            <a:ext cx="3179034" cy="44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954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0947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파이프라인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물체의 클래스 인지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(classification) +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물체의 위치 인지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(localization)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008D92-9377-C24A-BD55-C7D533D68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0" y="2067784"/>
            <a:ext cx="3381162" cy="32357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649C0B-16AF-9341-94F5-4F7D42EEEB2E}"/>
              </a:ext>
            </a:extLst>
          </p:cNvPr>
          <p:cNvSpPr txBox="1"/>
          <p:nvPr/>
        </p:nvSpPr>
        <p:spPr>
          <a:xfrm>
            <a:off x="5152913" y="3085487"/>
            <a:ext cx="5514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물체의 클래스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고양이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(cat)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물체의 위치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x,y,h,w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(4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개의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position 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25902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1100</Words>
  <Application>Microsoft Macintosh PowerPoint</Application>
  <PresentationFormat>와이드스크린</PresentationFormat>
  <Paragraphs>166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54" baseType="lpstr">
      <vt:lpstr>나눔스퀘어 ExtraBold</vt:lpstr>
      <vt:lpstr>맑은 고딕</vt:lpstr>
      <vt:lpstr>思源黑体 CN Heavy</vt:lpstr>
      <vt:lpstr>思源黑体 CN Light</vt:lpstr>
      <vt:lpstr>苹方 粗体</vt:lpstr>
      <vt:lpstr>苹方 中等</vt:lpstr>
      <vt:lpstr>苹方 细体</vt:lpstr>
      <vt:lpstr>BM HANNA Pro OTF</vt:lpstr>
      <vt:lpstr>等线</vt:lpstr>
      <vt:lpstr>等线 Light</vt:lpstr>
      <vt:lpstr>NanumBarunGothic</vt:lpstr>
      <vt:lpstr>Spoqa Han Sans</vt:lpstr>
      <vt:lpstr>Arial</vt:lpstr>
      <vt:lpstr>Cambria Math</vt:lpstr>
      <vt:lpstr>Wingdings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64</cp:revision>
  <dcterms:created xsi:type="dcterms:W3CDTF">2019-08-20T09:53:04Z</dcterms:created>
  <dcterms:modified xsi:type="dcterms:W3CDTF">2021-07-14T00:49:16Z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